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6" r:id="rId2"/>
    <p:sldId id="277" r:id="rId3"/>
    <p:sldId id="278" r:id="rId4"/>
    <p:sldId id="335" r:id="rId5"/>
    <p:sldId id="336" r:id="rId6"/>
    <p:sldId id="341" r:id="rId7"/>
    <p:sldId id="342" r:id="rId8"/>
    <p:sldId id="340" r:id="rId9"/>
    <p:sldId id="337" r:id="rId10"/>
    <p:sldId id="343" r:id="rId11"/>
    <p:sldId id="345" r:id="rId12"/>
    <p:sldId id="338" r:id="rId13"/>
    <p:sldId id="339" r:id="rId14"/>
    <p:sldId id="344" r:id="rId15"/>
    <p:sldId id="346" r:id="rId16"/>
    <p:sldId id="347" r:id="rId17"/>
    <p:sldId id="291" r:id="rId18"/>
    <p:sldId id="32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2" autoAdjust="0"/>
  </p:normalViewPr>
  <p:slideViewPr>
    <p:cSldViewPr>
      <p:cViewPr varScale="1">
        <p:scale>
          <a:sx n="68" d="100"/>
          <a:sy n="68" d="100"/>
        </p:scale>
        <p:origin x="188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45201" y="188640"/>
            <a:ext cx="6589199" cy="144016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Муниципальное  автономное дошкольное образовательное  учреждение «детский сад № 373 «Скворушка» 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г. Новосибирск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2025г</a:t>
            </a:r>
            <a:br>
              <a:rPr lang="ru-RU" sz="1600" b="1" dirty="0">
                <a:solidFill>
                  <a:srgbClr val="002060"/>
                </a:solidFill>
              </a:rPr>
            </a:br>
            <a:br>
              <a:rPr lang="ru-RU" sz="1400" b="1" dirty="0"/>
            </a:br>
            <a:br>
              <a:rPr lang="ru-RU" sz="1400" u="sng" dirty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5" y="2276872"/>
            <a:ext cx="7776864" cy="3888432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sz="4500" b="1" dirty="0">
                <a:solidFill>
                  <a:srgbClr val="002060"/>
                </a:solidFill>
              </a:rPr>
              <a:t>   Консультация</a:t>
            </a:r>
          </a:p>
          <a:p>
            <a:pPr algn="ctr">
              <a:buNone/>
            </a:pPr>
            <a:r>
              <a:rPr lang="ru-RU" sz="3800" b="1" dirty="0">
                <a:solidFill>
                  <a:srgbClr val="002060"/>
                </a:solidFill>
              </a:rPr>
              <a:t>«Обучение детей решению арифметических задач в игровой занимательной форме»</a:t>
            </a:r>
          </a:p>
          <a:p>
            <a:pPr algn="ctr">
              <a:buNone/>
            </a:pPr>
            <a:r>
              <a:rPr lang="ru-RU" sz="1800" dirty="0">
                <a:solidFill>
                  <a:srgbClr val="002060"/>
                </a:solidFill>
              </a:rPr>
              <a:t>                                                     </a:t>
            </a:r>
          </a:p>
          <a:p>
            <a:pPr algn="ctr">
              <a:buNone/>
            </a:pPr>
            <a:endParaRPr lang="ru-RU" sz="1800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1800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1800" dirty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1800" dirty="0">
                <a:solidFill>
                  <a:srgbClr val="002060"/>
                </a:solidFill>
              </a:rPr>
              <a:t>                                          </a:t>
            </a:r>
            <a:r>
              <a:rPr lang="ru-RU" sz="3400" b="1" u="sng" dirty="0">
                <a:solidFill>
                  <a:srgbClr val="002060"/>
                </a:solidFill>
              </a:rPr>
              <a:t>Подготовила: </a:t>
            </a:r>
            <a:endParaRPr lang="ru-RU" sz="3400" b="1" dirty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3400" b="1" dirty="0">
                <a:solidFill>
                  <a:srgbClr val="002060"/>
                </a:solidFill>
              </a:rPr>
              <a:t>Красотина Татьяна Анатольевна, </a:t>
            </a:r>
          </a:p>
          <a:p>
            <a:pPr algn="r">
              <a:buNone/>
            </a:pPr>
            <a:r>
              <a:rPr lang="ru-RU" sz="3400" b="1" dirty="0">
                <a:solidFill>
                  <a:srgbClr val="002060"/>
                </a:solidFill>
              </a:rPr>
              <a:t>воспитатель высшей категории.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1314274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922432"/>
          </a:xfrm>
        </p:spPr>
        <p:txBody>
          <a:bodyPr>
            <a:noAutofit/>
          </a:bodyPr>
          <a:lstStyle/>
          <a:p>
            <a:pPr algn="ctr"/>
            <a:br>
              <a:rPr lang="ru-RU" sz="2400" b="1" dirty="0"/>
            </a:br>
            <a:r>
              <a:rPr lang="ru-RU" sz="2800" b="1" dirty="0"/>
              <a:t>Запись решения на доске</a:t>
            </a:r>
            <a:br>
              <a:rPr lang="ru-RU" sz="2400" b="1" dirty="0"/>
            </a:br>
            <a:br>
              <a:rPr lang="ru-RU" sz="2800" dirty="0"/>
            </a:br>
            <a:endParaRPr lang="ru-RU" sz="2800" dirty="0"/>
          </a:p>
        </p:txBody>
      </p:sp>
      <p:pic>
        <p:nvPicPr>
          <p:cNvPr id="2050" name="Picture 2" descr="C:\Users\т\Desktop\Новая папка\DSC094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836712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т\Desktop\Новая папка\DSC094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83006"/>
            <a:ext cx="4399850" cy="329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705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562392"/>
          </a:xfrm>
        </p:spPr>
        <p:txBody>
          <a:bodyPr>
            <a:noAutofit/>
          </a:bodyPr>
          <a:lstStyle/>
          <a:p>
            <a:pPr algn="ctr"/>
            <a:br>
              <a:rPr lang="ru-RU" sz="2400" b="1" dirty="0"/>
            </a:br>
            <a:r>
              <a:rPr lang="ru-RU" sz="2800" b="1" dirty="0"/>
              <a:t>Работа в тетрадях  с крупной клеткой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26" name="Picture 2" descr="C:\Users\т\Desktop\DSC095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0" y="3933056"/>
            <a:ext cx="399436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\Desktop\DSC095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44" y="854271"/>
            <a:ext cx="399436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860F12-7D42-9137-3929-5377019EFA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0443" y="1724811"/>
            <a:ext cx="4800535" cy="36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14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19256" cy="5746968"/>
          </a:xfrm>
        </p:spPr>
        <p:txBody>
          <a:bodyPr>
            <a:normAutofit fontScale="90000"/>
          </a:bodyPr>
          <a:lstStyle/>
          <a:p>
            <a:r>
              <a:rPr lang="ru-RU" sz="3200" b="1" u="sng" dirty="0"/>
              <a:t>3 этап.</a:t>
            </a:r>
            <a:r>
              <a:rPr lang="ru-RU" sz="3200" dirty="0"/>
              <a:t> Разъяснение отличия </a:t>
            </a:r>
            <a:r>
              <a:rPr lang="ru-RU" sz="3200" b="1" dirty="0"/>
              <a:t>задачи от загадки</a:t>
            </a:r>
            <a:r>
              <a:rPr lang="ru-RU" sz="3200" dirty="0"/>
              <a:t>, пословицы, рассказа.</a:t>
            </a:r>
            <a:br>
              <a:rPr lang="ru-RU" sz="3200" dirty="0"/>
            </a:br>
            <a:r>
              <a:rPr lang="ru-RU" sz="3200" b="1" dirty="0"/>
              <a:t>В любой задаче обязательно должно присутствовать не менее 2 чисел и обязательно содержаться вопрос. Учить детей анализировать, рассуждать </a:t>
            </a:r>
            <a:r>
              <a:rPr lang="ru-RU" sz="3200" b="1" u="sng" dirty="0"/>
              <a:t>так</a:t>
            </a:r>
            <a:r>
              <a:rPr lang="ru-RU" sz="3200" b="1" dirty="0"/>
              <a:t>:</a:t>
            </a:r>
            <a:br>
              <a:rPr lang="ru-RU" sz="3200" dirty="0"/>
            </a:br>
            <a:r>
              <a:rPr lang="ru-RU" sz="3200" b="1" dirty="0"/>
              <a:t>1. Есть ли в задаче числа?</a:t>
            </a:r>
            <a:br>
              <a:rPr lang="ru-RU" sz="3200" dirty="0"/>
            </a:br>
            <a:r>
              <a:rPr lang="ru-RU" sz="3200" b="1" dirty="0"/>
              <a:t>2. Сколько чисел?</a:t>
            </a:r>
            <a:br>
              <a:rPr lang="ru-RU" sz="3200" dirty="0"/>
            </a:br>
            <a:r>
              <a:rPr lang="ru-RU" sz="3200" b="1" dirty="0"/>
              <a:t>3. Есть ли вопрос в задаче?</a:t>
            </a:r>
            <a:br>
              <a:rPr lang="ru-RU" sz="3200" dirty="0"/>
            </a:br>
            <a:br>
              <a:rPr lang="ru-RU" sz="3100" dirty="0"/>
            </a:br>
            <a:br>
              <a:rPr lang="ru-RU" sz="3100" dirty="0"/>
            </a:br>
            <a:br>
              <a:rPr lang="ru-RU" sz="3200" dirty="0"/>
            </a:br>
            <a:br>
              <a:rPr lang="ru-RU" sz="3200" dirty="0"/>
            </a:br>
            <a:endParaRPr lang="ru-RU" sz="3200" dirty="0"/>
          </a:p>
        </p:txBody>
      </p:sp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40624"/>
            <a:ext cx="3744416" cy="249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351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435280" cy="625102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После того как дети научились решать, составлять и различать </a:t>
            </a:r>
            <a:r>
              <a:rPr lang="ru-RU" sz="3600" b="1" dirty="0"/>
              <a:t>задачи предлагаются задачи посложнее</a:t>
            </a:r>
            <a:r>
              <a:rPr lang="ru-RU" sz="3600" dirty="0"/>
              <a:t>.</a:t>
            </a:r>
            <a:br>
              <a:rPr lang="ru-RU" dirty="0"/>
            </a:br>
            <a:r>
              <a:rPr lang="ru-RU" sz="2700" dirty="0"/>
              <a:t>1. Больше на…</a:t>
            </a:r>
            <a:br>
              <a:rPr lang="ru-RU" sz="2700" dirty="0"/>
            </a:br>
            <a:r>
              <a:rPr lang="ru-RU" sz="2700" dirty="0"/>
              <a:t>2. Меньше на…</a:t>
            </a:r>
            <a:br>
              <a:rPr lang="ru-RU" sz="2700" dirty="0"/>
            </a:br>
            <a:r>
              <a:rPr lang="ru-RU" sz="2700" dirty="0"/>
              <a:t>3. Логические </a:t>
            </a:r>
            <a:r>
              <a:rPr lang="ru-RU" sz="2700" b="1" dirty="0"/>
              <a:t>задачи</a:t>
            </a:r>
            <a:br>
              <a:rPr lang="ru-RU" sz="2700" dirty="0"/>
            </a:br>
            <a:r>
              <a:rPr lang="ru-RU" sz="2700" dirty="0"/>
              <a:t>4. </a:t>
            </a:r>
            <a:r>
              <a:rPr lang="ru-RU" sz="2700" b="1" dirty="0"/>
              <a:t>Задачи в стихах</a:t>
            </a:r>
            <a:br>
              <a:rPr lang="ru-RU" sz="2700" dirty="0"/>
            </a:br>
            <a:r>
              <a:rPr lang="ru-RU" sz="2700" dirty="0"/>
              <a:t>5. «Задачи с подвохом»</a:t>
            </a:r>
            <a:br>
              <a:rPr lang="ru-RU" sz="2700" dirty="0"/>
            </a:br>
            <a:r>
              <a:rPr lang="ru-RU" sz="2700" dirty="0"/>
              <a:t>6. </a:t>
            </a:r>
            <a:r>
              <a:rPr lang="ru-RU" sz="2700" b="1" dirty="0"/>
              <a:t>Задачи- шутки</a:t>
            </a:r>
            <a:br>
              <a:rPr lang="ru-RU" sz="2700" b="1" dirty="0"/>
            </a:br>
            <a:r>
              <a:rPr lang="ru-RU" sz="2700" b="1" dirty="0"/>
              <a:t>7. Задачи на развитие смекалки</a:t>
            </a:r>
            <a:br>
              <a:rPr lang="ru-RU" sz="2700" b="1" dirty="0"/>
            </a:br>
            <a:br>
              <a:rPr lang="ru-RU" sz="2700" dirty="0"/>
            </a:br>
            <a:br>
              <a:rPr lang="ru-RU" dirty="0"/>
            </a:br>
            <a:endParaRPr lang="ru-RU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631" y="4108455"/>
            <a:ext cx="4048894" cy="271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057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210464"/>
          </a:xfrm>
        </p:spPr>
        <p:txBody>
          <a:bodyPr>
            <a:noAutofit/>
          </a:bodyPr>
          <a:lstStyle/>
          <a:p>
            <a:pPr algn="ctr"/>
            <a:br>
              <a:rPr lang="ru-RU" sz="2400" b="1" dirty="0"/>
            </a:br>
            <a:r>
              <a:rPr lang="ru-RU" sz="2400" b="1" dirty="0"/>
              <a:t>Пример с раздаточным материалом – решение задач на развитие логического мышления</a:t>
            </a:r>
            <a:br>
              <a:rPr lang="ru-RU" sz="2400" b="1" dirty="0"/>
            </a:br>
            <a:br>
              <a:rPr lang="ru-RU" sz="2800" dirty="0"/>
            </a:br>
            <a:endParaRPr lang="ru-RU" sz="2800" dirty="0"/>
          </a:p>
        </p:txBody>
      </p:sp>
      <p:pic>
        <p:nvPicPr>
          <p:cNvPr id="3078" name="Picture 6" descr="D:\Новая папка\DSC094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14" y="1215209"/>
            <a:ext cx="4210678" cy="315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Новая папка\DSC094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92218"/>
            <a:ext cx="4581737" cy="34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080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210464"/>
          </a:xfrm>
        </p:spPr>
        <p:txBody>
          <a:bodyPr>
            <a:noAutofit/>
          </a:bodyPr>
          <a:lstStyle/>
          <a:p>
            <a:pPr algn="ctr"/>
            <a:br>
              <a:rPr lang="ru-RU" sz="2400" b="1" dirty="0"/>
            </a:br>
            <a:r>
              <a:rPr lang="ru-RU" sz="2400" b="1" dirty="0"/>
              <a:t>Пример с блоками </a:t>
            </a:r>
            <a:r>
              <a:rPr lang="ru-RU" sz="2400" b="1" dirty="0" err="1"/>
              <a:t>Дьенеша</a:t>
            </a:r>
            <a:r>
              <a:rPr lang="ru-RU" sz="2400" b="1" dirty="0"/>
              <a:t>– решение задач на развитие логического мышления</a:t>
            </a:r>
            <a:br>
              <a:rPr lang="ru-RU" sz="2400" b="1" dirty="0"/>
            </a:br>
            <a:br>
              <a:rPr lang="ru-RU" sz="2800" dirty="0"/>
            </a:br>
            <a:endParaRPr lang="ru-RU" sz="2800" dirty="0"/>
          </a:p>
        </p:txBody>
      </p:sp>
      <p:pic>
        <p:nvPicPr>
          <p:cNvPr id="2050" name="Picture 2" descr="C:\Users\т\Desktop\Консультация ФЭМП\Блоки\DSC095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8960"/>
            <a:ext cx="4934605" cy="370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т\Desktop\Консультация ФЭМП\Блоки\DSC095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068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210464"/>
          </a:xfrm>
        </p:spPr>
        <p:txBody>
          <a:bodyPr>
            <a:noAutofit/>
          </a:bodyPr>
          <a:lstStyle/>
          <a:p>
            <a:pPr algn="ctr"/>
            <a:br>
              <a:rPr lang="ru-RU" sz="2400" b="1" dirty="0"/>
            </a:br>
            <a:r>
              <a:rPr lang="ru-RU" sz="2400" b="1" dirty="0"/>
              <a:t>Пример с палочками </a:t>
            </a:r>
            <a:r>
              <a:rPr lang="ru-RU" sz="2400" b="1" dirty="0" err="1"/>
              <a:t>Кюизенера</a:t>
            </a:r>
            <a:r>
              <a:rPr lang="ru-RU" sz="2400" b="1" dirty="0"/>
              <a:t> – решение задач на развитие логического мышления</a:t>
            </a:r>
            <a:br>
              <a:rPr lang="ru-RU" sz="2400" b="1" dirty="0"/>
            </a:br>
            <a:br>
              <a:rPr lang="ru-RU" sz="2800" dirty="0"/>
            </a:br>
            <a:endParaRPr lang="ru-RU" sz="2800" dirty="0"/>
          </a:p>
        </p:txBody>
      </p:sp>
      <p:pic>
        <p:nvPicPr>
          <p:cNvPr id="1026" name="Picture 2" descr="C:\Users\т\Desktop\Консультация ФЭМП\Блоки\DSC095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\Desktop\Консультация ФЭМП\Блоки\DSC095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142" y="3162605"/>
            <a:ext cx="4771684" cy="357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031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73365"/>
            <a:ext cx="835292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400" dirty="0"/>
            </a:b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8640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Необходимо закреплять знания о математике через повседневные игры.</a:t>
            </a:r>
            <a:r>
              <a:rPr lang="ru-RU" sz="2400" dirty="0"/>
              <a:t> Чтобы занятия в игровой форме мотивировали ребенка, нужно не забывать хвалить его за правильные ответы. Если он пока затрудняется, направляйте его, подсказывайте решение. Но не стоит сразу давать готовый ответ: малышу нужно научиться приходить к нему самостоятельно.</a:t>
            </a:r>
          </a:p>
          <a:p>
            <a:r>
              <a:rPr lang="ru-RU" sz="2400" dirty="0"/>
              <a:t>Регулярно занимаясь с детьми игровыми задачами, вы не только разовьете их математические способности, но и сформируете у них стремление к знаниям!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47592"/>
            <a:ext cx="4283968" cy="285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332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5746968"/>
          </a:xfrm>
        </p:spPr>
        <p:txBody>
          <a:bodyPr>
            <a:normAutofit/>
          </a:bodyPr>
          <a:lstStyle/>
          <a:p>
            <a:pPr algn="ctr"/>
            <a:r>
              <a:rPr lang="ru-RU" sz="8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89435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320"/>
            <a:ext cx="8507288" cy="4738856"/>
          </a:xfrm>
        </p:spPr>
        <p:txBody>
          <a:bodyPr>
            <a:normAutofit/>
          </a:bodyPr>
          <a:lstStyle/>
          <a:p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188640"/>
            <a:ext cx="8075240" cy="4852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 решения арифметических задач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задач формирует у детей практические умения, необходимые каждому человеку в повседневной жизни. Например, подсчитать стоимость покупки, ремонта квартиры, вычислить, в какое время надо выйти, чтобы не опоздать и т.д.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Решая задачи, ребенок убеждается, что многие математические понятия (число, арифметические действия и др.) имеют корни в реальной жизни, в практике людей.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Через решение задач дети знакомятся с важными в познавательном и воспитательном отношении фактами.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21622"/>
            <a:ext cx="4283968" cy="240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57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8987136" cy="4536504"/>
          </a:xfrm>
        </p:spPr>
        <p:txBody>
          <a:bodyPr>
            <a:normAutofit/>
          </a:bodyPr>
          <a:lstStyle/>
          <a:p>
            <a:r>
              <a:rPr lang="ru-RU" sz="2800" b="1" dirty="0"/>
              <a:t>Цель: сформировать у детей навыки вычислительной деятельности, развивать логическое мышление и подготовить к обучению в школе.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  </a:t>
            </a:r>
            <a:br>
              <a:rPr lang="ru-RU" sz="1600" dirty="0"/>
            </a:br>
            <a:r>
              <a:rPr lang="ru-RU" sz="2800" b="1" dirty="0"/>
              <a:t>Задачи:</a:t>
            </a:r>
            <a:br>
              <a:rPr lang="ru-RU" sz="2800" b="1" dirty="0"/>
            </a:br>
            <a:r>
              <a:rPr lang="ru-RU" sz="2800" b="1" dirty="0"/>
              <a:t>- </a:t>
            </a:r>
            <a:r>
              <a:rPr lang="ru-RU" sz="2000" b="1" dirty="0"/>
              <a:t>Формирование элементарных математических представлений</a:t>
            </a:r>
            <a:br>
              <a:rPr lang="ru-RU" sz="2000" b="1" dirty="0"/>
            </a:br>
            <a:r>
              <a:rPr lang="ru-RU" sz="2000" b="1" dirty="0"/>
              <a:t>- Развитие логического мышления</a:t>
            </a:r>
            <a:br>
              <a:rPr lang="ru-RU" sz="2000" b="1" dirty="0"/>
            </a:br>
            <a:r>
              <a:rPr lang="ru-RU" sz="2000" b="1" dirty="0"/>
              <a:t>- Подготовка к обучению в школе</a:t>
            </a:r>
            <a:br>
              <a:rPr lang="ru-RU" sz="2000" dirty="0"/>
            </a:br>
            <a:r>
              <a:rPr lang="ru-RU" sz="2000" dirty="0"/>
              <a:t>- </a:t>
            </a:r>
            <a:r>
              <a:rPr lang="ru-RU" sz="2000" b="1" dirty="0"/>
              <a:t>Воспитание вдумчивого отношения к фактам</a:t>
            </a:r>
            <a:br>
              <a:rPr lang="ru-RU" sz="2000" dirty="0"/>
            </a:br>
            <a:r>
              <a:rPr lang="ru-RU" sz="2000" dirty="0"/>
              <a:t>- </a:t>
            </a:r>
            <a:r>
              <a:rPr lang="ru-RU" sz="2000" b="1" dirty="0"/>
              <a:t>Развитие внимания</a:t>
            </a:r>
            <a:br>
              <a:rPr lang="ru-RU" sz="2000" dirty="0"/>
            </a:br>
            <a:br>
              <a:rPr lang="ru-RU" sz="1600" dirty="0"/>
            </a:br>
            <a:endParaRPr lang="ru-RU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2976"/>
            <a:ext cx="374441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1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5674960"/>
          </a:xfrm>
        </p:spPr>
        <p:txBody>
          <a:bodyPr>
            <a:normAutofit/>
          </a:bodyPr>
          <a:lstStyle/>
          <a:p>
            <a:r>
              <a:rPr lang="ru-RU" sz="1800" dirty="0"/>
              <a:t>Математика – удивительная наука. И как говорил Михаил Васильевич  Ломоносов :  «Математику уже затем учить надо, что она ум в порядок приводит»</a:t>
            </a:r>
            <a:br>
              <a:rPr lang="ru-RU" sz="1800" dirty="0"/>
            </a:br>
            <a:r>
              <a:rPr lang="ru-RU" sz="1800" dirty="0"/>
              <a:t>В подготовительной группе детского сада идёт серьёзная подготовка к школе.</a:t>
            </a:r>
            <a:br>
              <a:rPr lang="ru-RU" sz="1800" dirty="0"/>
            </a:br>
            <a:r>
              <a:rPr lang="ru-RU" sz="1800" dirty="0"/>
              <a:t>Очень важно научить малыша решать арифметические задачи. Умение решать задачи по математике значительно облегчит жизнь ребёнка в первом классе школы. Естественно, что речь идёт о простейших задачах в одно действие на сложение и вычитание. Обучение эффективней проводить в игровой и занимательной форме.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Наша </a:t>
            </a:r>
            <a:r>
              <a:rPr lang="ru-RU" sz="1800" b="1" dirty="0"/>
              <a:t>задача в том</a:t>
            </a:r>
            <a:r>
              <a:rPr lang="ru-RU" sz="1800" dirty="0"/>
              <a:t>, что мы должны научить ребенка рассуждать решая </a:t>
            </a:r>
            <a:r>
              <a:rPr lang="ru-RU" sz="1800" b="1" dirty="0"/>
              <a:t>задачу</a:t>
            </a:r>
            <a:r>
              <a:rPr lang="ru-RU" sz="1800" dirty="0"/>
              <a:t>, т. к. при рассуждении раскрывается смысл того </a:t>
            </a:r>
            <a:r>
              <a:rPr lang="ru-RU" sz="1800" b="1" dirty="0"/>
              <a:t>арифметического действия</a:t>
            </a:r>
            <a:r>
              <a:rPr lang="ru-RU" sz="1800" dirty="0"/>
              <a:t>, которые надо произвести с числовыми данными.</a:t>
            </a:r>
            <a:br>
              <a:rPr lang="ru-RU" sz="1800" dirty="0"/>
            </a:br>
            <a:br>
              <a:rPr lang="ru-RU" sz="2000" dirty="0"/>
            </a:br>
            <a:endParaRPr lang="ru-RU" sz="2000" dirty="0"/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10632"/>
            <a:ext cx="3911080" cy="219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100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7355160" cy="1368152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3 этапа решения задач:</a:t>
            </a:r>
            <a:br>
              <a:rPr lang="ru-RU" sz="2800" b="1" dirty="0"/>
            </a:br>
            <a:r>
              <a:rPr lang="ru-RU" sz="2400" b="1" u="sng" dirty="0"/>
              <a:t>1 этап</a:t>
            </a:r>
            <a:r>
              <a:rPr lang="ru-RU" sz="2400" dirty="0"/>
              <a:t>. Практическое составление </a:t>
            </a:r>
            <a:r>
              <a:rPr lang="ru-RU" sz="2400" b="1" dirty="0"/>
              <a:t>задач на примере действий самих детей; с помощью игрушек</a:t>
            </a:r>
            <a:br>
              <a:rPr lang="ru-RU" sz="2400" b="1" dirty="0"/>
            </a:br>
            <a:br>
              <a:rPr lang="ru-RU" sz="2800" dirty="0"/>
            </a:br>
            <a:endParaRPr lang="ru-RU" sz="2800" b="1" dirty="0"/>
          </a:p>
        </p:txBody>
      </p:sp>
      <p:pic>
        <p:nvPicPr>
          <p:cNvPr id="1026" name="Picture 2" descr="D:\Новая папка\DSC094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026030"/>
            <a:ext cx="4401186" cy="269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Новая папка\DSC094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4026031"/>
            <a:ext cx="4164946" cy="269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98BAE8-01DE-6428-E8B5-60FE984ED4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4" y="1143879"/>
            <a:ext cx="4185162" cy="26980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FCAA56-B78B-423F-850B-CE938DD859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143878"/>
            <a:ext cx="4401186" cy="267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37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70648" cy="1512168"/>
          </a:xfrm>
        </p:spPr>
        <p:txBody>
          <a:bodyPr>
            <a:normAutofit fontScale="90000"/>
          </a:bodyPr>
          <a:lstStyle/>
          <a:p>
            <a:br>
              <a:rPr lang="ru-RU" sz="2800" b="1" dirty="0"/>
            </a:br>
            <a:r>
              <a:rPr lang="ru-RU" sz="2400" b="1" u="sng" dirty="0"/>
              <a:t>1 этап</a:t>
            </a:r>
            <a:r>
              <a:rPr lang="ru-RU" sz="2400" dirty="0"/>
              <a:t>. На этом этапе показывается, как практически составляются </a:t>
            </a:r>
            <a:r>
              <a:rPr lang="ru-RU" sz="2400" b="1" dirty="0"/>
              <a:t>задачи на примере флажков</a:t>
            </a:r>
            <a:br>
              <a:rPr lang="ru-RU" sz="2400" b="1" dirty="0"/>
            </a:br>
            <a:br>
              <a:rPr lang="ru-RU" sz="2800" dirty="0"/>
            </a:br>
            <a:endParaRPr lang="ru-RU" sz="2800" b="1" dirty="0"/>
          </a:p>
        </p:txBody>
      </p:sp>
      <p:pic>
        <p:nvPicPr>
          <p:cNvPr id="1026" name="Picture 2" descr="C:\Users\т\Desktop\Новая папка\DSC094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2960"/>
            <a:ext cx="3941172" cy="263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\Desktop\Новая папка\DSC094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46354"/>
            <a:ext cx="4082510" cy="262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т\Desktop\Новая папка\DSC094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7"/>
            <a:ext cx="3941171" cy="276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т\Desktop\Новая папка\DSC094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7"/>
            <a:ext cx="4078131" cy="27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869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706408"/>
          </a:xfrm>
        </p:spPr>
        <p:txBody>
          <a:bodyPr>
            <a:noAutofit/>
          </a:bodyPr>
          <a:lstStyle/>
          <a:p>
            <a:pPr algn="ctr"/>
            <a:br>
              <a:rPr lang="ru-RU" sz="2400" b="1" dirty="0"/>
            </a:br>
            <a:r>
              <a:rPr lang="ru-RU" sz="2800" b="1" dirty="0"/>
              <a:t>Составление задач на счетах</a:t>
            </a:r>
            <a:br>
              <a:rPr lang="ru-RU" sz="2400" b="1" dirty="0"/>
            </a:br>
            <a:br>
              <a:rPr lang="ru-RU" sz="2800" dirty="0"/>
            </a:br>
            <a:endParaRPr lang="ru-RU" sz="2800" dirty="0"/>
          </a:p>
        </p:txBody>
      </p:sp>
      <p:pic>
        <p:nvPicPr>
          <p:cNvPr id="4098" name="Picture 2" descr="D:\Новая папка\DSC094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52173"/>
            <a:ext cx="3816424" cy="27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Новая папка\DSC094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994" y="752173"/>
            <a:ext cx="3888432" cy="272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Новая папка\DSC094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397" y="3717032"/>
            <a:ext cx="4248472" cy="278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45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08" y="1052736"/>
            <a:ext cx="5062672" cy="295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16237"/>
            <a:ext cx="4080835" cy="273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778416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Составление задач по картинкам</a:t>
            </a:r>
          </a:p>
        </p:txBody>
      </p:sp>
    </p:spTree>
    <p:extLst>
      <p:ext uri="{BB962C8B-B14F-4D97-AF65-F5344CB8AC3E}">
        <p14:creationId xmlns:p14="http://schemas.microsoft.com/office/powerpoint/2010/main" val="3814794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642512"/>
          </a:xfrm>
        </p:spPr>
        <p:txBody>
          <a:bodyPr>
            <a:noAutofit/>
          </a:bodyPr>
          <a:lstStyle/>
          <a:p>
            <a:r>
              <a:rPr lang="ru-RU" sz="2800" b="1" u="sng" dirty="0"/>
              <a:t>2 этап</a:t>
            </a:r>
            <a:r>
              <a:rPr lang="ru-RU" sz="2800" b="1" dirty="0"/>
              <a:t>. </a:t>
            </a:r>
            <a:r>
              <a:rPr lang="ru-RU" sz="2400" b="1" dirty="0"/>
              <a:t>Начинается формирование арифметического действия </a:t>
            </a:r>
            <a:r>
              <a:rPr lang="ru-RU" sz="2400" b="1" i="1" dirty="0"/>
              <a:t>«сложение»</a:t>
            </a:r>
            <a:r>
              <a:rPr lang="ru-RU" sz="2400" b="1" dirty="0"/>
              <a:t> и </a:t>
            </a:r>
            <a:r>
              <a:rPr lang="ru-RU" sz="2400" b="1" i="1" dirty="0"/>
              <a:t>«вычитание»</a:t>
            </a:r>
            <a:r>
              <a:rPr lang="ru-RU" sz="2400" b="1" dirty="0"/>
              <a:t>.</a:t>
            </a:r>
            <a:br>
              <a:rPr lang="ru-RU" sz="2400" b="1" dirty="0"/>
            </a:br>
            <a:r>
              <a:rPr lang="ru-RU" sz="2400" b="1" dirty="0"/>
              <a:t>Пример с раздаточным материалом</a:t>
            </a:r>
            <a:br>
              <a:rPr lang="ru-RU" sz="2400" b="1" dirty="0"/>
            </a:br>
            <a:br>
              <a:rPr lang="ru-RU" sz="2800" dirty="0"/>
            </a:br>
            <a:endParaRPr lang="ru-RU" sz="2800" dirty="0"/>
          </a:p>
        </p:txBody>
      </p:sp>
      <p:pic>
        <p:nvPicPr>
          <p:cNvPr id="3074" name="Picture 2" descr="D:\Новая папка\DSC09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5125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Новая папка\DSC094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07" y="3469348"/>
            <a:ext cx="4458544" cy="334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1984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1050</TotalTime>
  <Words>675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Franklin Gothic Book</vt:lpstr>
      <vt:lpstr>Times New Roman</vt:lpstr>
      <vt:lpstr>Wingdings 2</vt:lpstr>
      <vt:lpstr>Техническая</vt:lpstr>
      <vt:lpstr> Муниципальное  автономное дошкольное образовательное  учреждение «детский сад № 373 «Скворушка»  г. Новосибирск 2025г   </vt:lpstr>
      <vt:lpstr>  </vt:lpstr>
      <vt:lpstr>Цель: сформировать у детей навыки вычислительной деятельности, развивать логическое мышление и подготовить к обучению в школе.     Задачи: - Формирование элементарных математических представлений - Развитие логического мышления - Подготовка к обучению в школе - Воспитание вдумчивого отношения к фактам - Развитие внимания  </vt:lpstr>
      <vt:lpstr>Математика – удивительная наука. И как говорил Михаил Васильевич  Ломоносов :  «Математику уже затем учить надо, что она ум в порядок приводит» В подготовительной группе детского сада идёт серьёзная подготовка к школе. Очень важно научить малыша решать арифметические задачи. Умение решать задачи по математике значительно облегчит жизнь ребёнка в первом классе школы. Естественно, что речь идёт о простейших задачах в одно действие на сложение и вычитание. Обучение эффективней проводить в игровой и занимательной форме.  Наша задача в том, что мы должны научить ребенка рассуждать решая задачу, т. к. при рассуждении раскрывается смысл того арифметического действия, которые надо произвести с числовыми данными.  </vt:lpstr>
      <vt:lpstr>3 этапа решения задач: 1 этап. Практическое составление задач на примере действий самих детей; с помощью игрушек  </vt:lpstr>
      <vt:lpstr> 1 этап. На этом этапе показывается, как практически составляются задачи на примере флажков  </vt:lpstr>
      <vt:lpstr> Составление задач на счетах  </vt:lpstr>
      <vt:lpstr>Составление задач по картинкам</vt:lpstr>
      <vt:lpstr>2 этап. Начинается формирование арифметического действия «сложение» и «вычитание». Пример с раздаточным материалом  </vt:lpstr>
      <vt:lpstr> Запись решения на доске  </vt:lpstr>
      <vt:lpstr> Работа в тетрадях  с крупной клеткой </vt:lpstr>
      <vt:lpstr>3 этап. Разъяснение отличия задачи от загадки, пословицы, рассказа. В любой задаче обязательно должно присутствовать не менее 2 чисел и обязательно содержаться вопрос. Учить детей анализировать, рассуждать так: 1. Есть ли в задаче числа? 2. Сколько чисел? 3. Есть ли вопрос в задаче?     </vt:lpstr>
      <vt:lpstr>После того как дети научились решать, составлять и различать задачи предлагаются задачи посложнее. 1. Больше на… 2. Меньше на… 3. Логические задачи 4. Задачи в стихах 5. «Задачи с подвохом» 6. Задачи- шутки 7. Задачи на развитие смекалки   </vt:lpstr>
      <vt:lpstr> Пример с раздаточным материалом – решение задач на развитие логического мышления  </vt:lpstr>
      <vt:lpstr> Пример с блоками Дьенеша– решение задач на развитие логического мышления  </vt:lpstr>
      <vt:lpstr> Пример с палочками Кюизенера – решение задач на развитие логического мышления  </vt:lpstr>
      <vt:lpstr>                  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16</dc:creator>
  <cp:lastModifiedBy>Вишенка</cp:lastModifiedBy>
  <cp:revision>114</cp:revision>
  <dcterms:created xsi:type="dcterms:W3CDTF">2017-05-03T04:56:40Z</dcterms:created>
  <dcterms:modified xsi:type="dcterms:W3CDTF">2025-11-05T03:13:27Z</dcterms:modified>
</cp:coreProperties>
</file>